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0"/>
  </p:notesMasterIdLst>
  <p:sldIdLst>
    <p:sldId id="262" r:id="rId3"/>
    <p:sldId id="264" r:id="rId4"/>
    <p:sldId id="276" r:id="rId5"/>
    <p:sldId id="960" r:id="rId6"/>
    <p:sldId id="959" r:id="rId7"/>
    <p:sldId id="348" r:id="rId8"/>
    <p:sldId id="951" r:id="rId9"/>
    <p:sldId id="954" r:id="rId10"/>
    <p:sldId id="640" r:id="rId11"/>
    <p:sldId id="958" r:id="rId12"/>
    <p:sldId id="952" r:id="rId13"/>
    <p:sldId id="980" r:id="rId14"/>
    <p:sldId id="961" r:id="rId15"/>
    <p:sldId id="277" r:id="rId16"/>
    <p:sldId id="962" r:id="rId17"/>
    <p:sldId id="98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80" autoAdjust="0"/>
  </p:normalViewPr>
  <p:slideViewPr>
    <p:cSldViewPr snapToGrid="0" showGuides="1">
      <p:cViewPr varScale="1">
        <p:scale>
          <a:sx n="86" d="100"/>
          <a:sy n="86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BE1FB-433C-47D0-97F5-1DA9EAA8815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A185-4A4B-4D50-8AEF-B17CD38C3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ky-clouds-building-industry-39553/?utm_content=attributionCopyText&amp;utm_medium=referral&amp;utm_source=pexel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IFF ebenfalls Mitglied der UN Klimaschutzinitiative</a:t>
            </a:r>
          </a:p>
          <a:p>
            <a:endParaRPr lang="de-DE" dirty="0"/>
          </a:p>
          <a:p>
            <a:r>
              <a:rPr lang="de-DE" dirty="0"/>
              <a:t>Verpflichtung, grosse Turniere auf Klimaschutz zu untersuchen. Kontakt zu myClimate und Swissunihockey als LOK der Weltmeisterschaft 2022 in der Schweiz.</a:t>
            </a:r>
          </a:p>
          <a:p>
            <a:r>
              <a:rPr lang="de-DE" dirty="0"/>
              <a:t>Green Goal, erarbeitet mit myClimate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5A185-4A4B-4D50-8AEF-B17CD38C3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61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7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Umweltbundesamt (UBA) 2017; IPCC 2018, Special Report Global </a:t>
            </a:r>
            <a:r>
              <a:rPr lang="de-CH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1.5 ºC; FAU Florida </a:t>
            </a:r>
            <a:r>
              <a:rPr lang="de-CH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de-CH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 </a:t>
            </a:r>
            <a:r>
              <a:rPr lang="de-CH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Pexels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// https://</a:t>
            </a:r>
            <a:r>
              <a:rPr lang="de-CH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www.pexels.com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CH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de-C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/sky-clouds-building-industry-39553/</a:t>
            </a:r>
            <a:endParaRPr lang="de-CH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03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Temperaturabweichungen vom Mittel 1961-1990 in der Schweiz seit 1864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5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Wichtigste nun Vorab, auch gemäss myClimate: Messen (Measurement &amp; calculation!!!)</a:t>
            </a:r>
          </a:p>
          <a:p>
            <a:r>
              <a:rPr lang="de-DE" dirty="0"/>
              <a:t>Race to Zero. Ja aber wo stehe ich denn? 80/20 Regel. Wo kann ich mit 20% Einsatz bereits 80% vermeiden?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5A185-4A4B-4D50-8AEF-B17CD38C3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FC58A-B125-3F4E-9403-B3BBA62E09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0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5A185-4A4B-4D50-8AEF-B17CD38C3C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5A185-4A4B-4D50-8AEF-B17CD38C3C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 Spalt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054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6337" y="182622"/>
            <a:ext cx="5470072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5883" y="640336"/>
            <a:ext cx="5470526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5531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/>
              <a:t>Bild oder Text</a:t>
            </a:r>
          </a:p>
        </p:txBody>
      </p:sp>
    </p:spTree>
    <p:extLst>
      <p:ext uri="{BB962C8B-B14F-4D97-AF65-F5344CB8AC3E}">
        <p14:creationId xmlns:p14="http://schemas.microsoft.com/office/powerpoint/2010/main" val="391345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8686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Logo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80" y="2361462"/>
            <a:ext cx="4279900" cy="1737137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5451" y="2408187"/>
            <a:ext cx="4757737" cy="1643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Logo Kunde</a:t>
            </a:r>
          </a:p>
        </p:txBody>
      </p:sp>
    </p:spTree>
    <p:extLst>
      <p:ext uri="{BB962C8B-B14F-4D97-AF65-F5344CB8AC3E}">
        <p14:creationId xmlns:p14="http://schemas.microsoft.com/office/powerpoint/2010/main" val="63186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 Spalt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069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Zahl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9650" y="4221088"/>
            <a:ext cx="7632700" cy="2636912"/>
          </a:xfrm>
        </p:spPr>
        <p:txBody>
          <a:bodyPr>
            <a:noAutofit/>
          </a:bodyPr>
          <a:lstStyle>
            <a:lvl1pPr marL="0" indent="0" algn="ctr">
              <a:buNone/>
              <a:defRPr sz="1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0">
                <a:latin typeface="Arial" charset="0"/>
                <a:ea typeface="Arial" charset="0"/>
                <a:cs typeface="Arial" charset="0"/>
              </a:defRPr>
            </a:lvl2pPr>
            <a:lvl3pPr>
              <a:defRPr sz="6000">
                <a:latin typeface="Arial" charset="0"/>
                <a:ea typeface="Arial" charset="0"/>
                <a:cs typeface="Arial" charset="0"/>
              </a:defRPr>
            </a:lvl3pPr>
            <a:lvl4pPr>
              <a:defRPr sz="6000">
                <a:latin typeface="Arial" charset="0"/>
                <a:ea typeface="Arial" charset="0"/>
                <a:cs typeface="Arial" charset="0"/>
              </a:defRPr>
            </a:lvl4pPr>
            <a:lvl5pPr>
              <a:defRPr sz="6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2883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326337" y="182622"/>
            <a:ext cx="5470072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5883" y="640336"/>
            <a:ext cx="5470526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1928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/>
              <a:t>Bild oder Text</a:t>
            </a:r>
          </a:p>
        </p:txBody>
      </p:sp>
    </p:spTree>
    <p:extLst>
      <p:ext uri="{BB962C8B-B14F-4D97-AF65-F5344CB8AC3E}">
        <p14:creationId xmlns:p14="http://schemas.microsoft.com/office/powerpoint/2010/main" val="354055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0378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/Content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Subtitle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Picture or Text</a:t>
            </a:r>
          </a:p>
        </p:txBody>
      </p:sp>
    </p:spTree>
    <p:extLst>
      <p:ext uri="{BB962C8B-B14F-4D97-AF65-F5344CB8AC3E}">
        <p14:creationId xmlns:p14="http://schemas.microsoft.com/office/powerpoint/2010/main" val="129276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Banner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4647453"/>
            <a:ext cx="12192000" cy="2210547"/>
          </a:xfrm>
          <a:prstGeom prst="rect">
            <a:avLst/>
          </a:prstGeom>
          <a:solidFill>
            <a:srgbClr val="004D9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
Zweite Ebene
Dritte Ebene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6326337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
Zweite Ebene
Dritte Ebene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1230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22275" y="4953569"/>
            <a:ext cx="11374134" cy="1453176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25024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7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Row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326337" y="1287463"/>
            <a:ext cx="5470072" cy="498270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2275" y="640336"/>
            <a:ext cx="11374134" cy="442093"/>
          </a:xfrm>
        </p:spPr>
        <p:txBody>
          <a:bodyPr>
            <a:no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3587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ent Logo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80" y="2361462"/>
            <a:ext cx="4279900" cy="1737137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5451" y="2408187"/>
            <a:ext cx="4757737" cy="1643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314421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75D4-5D0D-4CB9-83D0-9714DCBD770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875D-7A8C-49E3-AEE5-D678FFE234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952C08-AD8B-B449-ACD9-2F4096C2699B}" type="datetimeFigureOut">
              <a:rPr lang="de-CH" noProof="0" smtClean="0"/>
              <a:pPr/>
              <a:t>20.07.2022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81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10" Type="http://schemas.openxmlformats.org/officeDocument/2006/relationships/image" Target="../media/image15.emf"/><Relationship Id="rId4" Type="http://schemas.microsoft.com/office/2007/relationships/hdphoto" Target="../media/hdphoto1.wdp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eteoschweiz.admin.ch/home/klima/klimawandel-schweiz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4509" y="338328"/>
            <a:ext cx="4442674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Nachhaltigkeitsprojekt</a:t>
            </a:r>
            <a:r>
              <a:rPr lang="en-US" sz="3200" b="1" dirty="0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 Bern Capitals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latin typeface="Avenir Next LT Pro Light" panose="020B03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err="1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Präsentation</a:t>
            </a:r>
            <a:r>
              <a:rPr lang="en-US" sz="2200" dirty="0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Hauptversammlung</a:t>
            </a:r>
            <a:r>
              <a:rPr lang="en-US" sz="2200" dirty="0">
                <a:latin typeface="Avenir Next LT Pro Light" panose="020B0304020202020204" pitchFamily="34" charset="0"/>
                <a:ea typeface="+mj-ea"/>
                <a:cs typeface="Arial" panose="020B0604020202020204" pitchFamily="34" charset="0"/>
              </a:rPr>
              <a:t>, 29.06.2022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31" y="329822"/>
            <a:ext cx="2211664" cy="2222779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33FE785-B28A-8863-975F-79A3735F8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44" y="4347396"/>
            <a:ext cx="4406079" cy="230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D8ED2-7C63-4EA8-FBE5-FA18177B8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181" y="2761029"/>
            <a:ext cx="3790978" cy="14573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FC612D-55ED-FAB1-33CA-39F84FF7F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8" y="5348781"/>
            <a:ext cx="3470564" cy="12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8ADCCB-EC9D-474C-A4A8-15CBA1FCF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29" y="74901"/>
            <a:ext cx="11373680" cy="508000"/>
          </a:xfrm>
        </p:spPr>
        <p:txBody>
          <a:bodyPr/>
          <a:lstStyle/>
          <a:p>
            <a:r>
              <a:rPr lang="de-CH" sz="6000"/>
              <a:t>Der Klimawandel ist real und hervorgerufen durch menschliche Aktivitäten (Treibhausgasausstösse). Seine Auswirkungen sind spürbar. Wir müssen ihn eindämmen.</a:t>
            </a:r>
            <a:endParaRPr lang="de-DE" sz="6000"/>
          </a:p>
        </p:txBody>
      </p:sp>
      <p:sp>
        <p:nvSpPr>
          <p:cNvPr id="3" name="Textplatzhalter 15"/>
          <p:cNvSpPr>
            <a:spLocks noGrp="1"/>
          </p:cNvSpPr>
          <p:nvPr>
            <p:ph type="body" sz="quarter" idx="4294967295"/>
          </p:nvPr>
        </p:nvSpPr>
        <p:spPr>
          <a:xfrm>
            <a:off x="7025268" y="5655830"/>
            <a:ext cx="5166732" cy="44209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Folie ist Eigentum von </a:t>
            </a:r>
            <a:r>
              <a:rPr lang="de-CH" dirty="0" err="1" smtClean="0"/>
              <a:t>myClimate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22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" y="8465"/>
            <a:ext cx="12191999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DEF3F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478493" y="175723"/>
            <a:ext cx="7193717" cy="6506554"/>
            <a:chOff x="2694151" y="241874"/>
            <a:chExt cx="7193717" cy="6506554"/>
          </a:xfrm>
        </p:grpSpPr>
        <p:sp>
          <p:nvSpPr>
            <p:cNvPr id="17" name="Ellipse 16"/>
            <p:cNvSpPr/>
            <p:nvPr/>
          </p:nvSpPr>
          <p:spPr>
            <a:xfrm>
              <a:off x="4290362" y="2788428"/>
              <a:ext cx="3960000" cy="396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694151" y="241874"/>
              <a:ext cx="3960000" cy="396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5927868" y="241874"/>
              <a:ext cx="3960000" cy="396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00" b="0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7176540" y="1754087"/>
            <a:ext cx="296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rPr>
              <a:t>Reduzieren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761340" y="1784093"/>
            <a:ext cx="267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rPr>
              <a:t>Vermeiden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28484" y="4399718"/>
            <a:ext cx="243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>
                <a:ln>
                  <a:noFill/>
                </a:ln>
                <a:solidFill>
                  <a:srgbClr val="004D90"/>
                </a:solidFill>
                <a:effectLst/>
                <a:uLnTx/>
                <a:uFillTx/>
                <a:latin typeface="Frutiger LT Com 45 Light" panose="020B0303030504020204" pitchFamily="34" charset="0"/>
                <a:ea typeface="+mn-ea"/>
                <a:cs typeface="+mn-cs"/>
              </a:rPr>
              <a:t>Kompensieren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4D90"/>
              </a:solidFill>
              <a:effectLst/>
              <a:uLnTx/>
              <a:uFillTx/>
              <a:latin typeface="Frutiger LT Com 45 Light" panose="020B0303030504020204" pitchFamily="34" charset="0"/>
              <a:ea typeface="+mn-ea"/>
              <a:cs typeface="+mn-cs"/>
            </a:endParaRPr>
          </a:p>
        </p:txBody>
      </p:sp>
      <p:pic>
        <p:nvPicPr>
          <p:cNvPr id="25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76" y="339778"/>
            <a:ext cx="2063776" cy="19658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Bild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700" y="4798172"/>
            <a:ext cx="2030130" cy="20411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Bild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3" t="7276" r="10548" b="15767"/>
          <a:stretch/>
        </p:blipFill>
        <p:spPr>
          <a:xfrm>
            <a:off x="8839787" y="2722277"/>
            <a:ext cx="1856614" cy="176305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platzhalter 15"/>
          <p:cNvSpPr txBox="1">
            <a:spLocks/>
          </p:cNvSpPr>
          <p:nvPr/>
        </p:nvSpPr>
        <p:spPr>
          <a:xfrm>
            <a:off x="6969512" y="169430"/>
            <a:ext cx="5073805" cy="442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 smtClean="0"/>
              <a:t>Folie ist Eigentum von </a:t>
            </a:r>
            <a:r>
              <a:rPr lang="de-CH" sz="2400" dirty="0" err="1" smtClean="0"/>
              <a:t>myClimate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8837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/>
              <a:t>Brückentechnolgie</a:t>
            </a:r>
            <a:endParaRPr lang="en-US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315" y="846868"/>
            <a:ext cx="4629094" cy="434871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421218" y="949087"/>
            <a:ext cx="4121426" cy="307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3BB5EB-57B8-E843-89C6-1084573EE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259" y="1238675"/>
            <a:ext cx="3408591" cy="2497858"/>
          </a:xfrm>
          <a:prstGeom prst="rect">
            <a:avLst/>
          </a:prstGeom>
        </p:spPr>
      </p:pic>
      <p:sp>
        <p:nvSpPr>
          <p:cNvPr id="10" name="Textplatzhalter 1"/>
          <p:cNvSpPr txBox="1">
            <a:spLocks/>
          </p:cNvSpPr>
          <p:nvPr/>
        </p:nvSpPr>
        <p:spPr>
          <a:xfrm>
            <a:off x="422728" y="1287463"/>
            <a:ext cx="5574949" cy="48285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Überbrückt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 die 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Zeit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, bevor die 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klimafreundlichen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, innovative Techno-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logielösungen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 und 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Verhaltensalternativensich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durchgesetzt</a:t>
            </a:r>
            <a:r>
              <a:rPr lang="en-US" altLang="de-DE" sz="4400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de-DE" sz="4400" err="1">
                <a:solidFill>
                  <a:srgbClr val="303030"/>
                </a:solidFill>
                <a:latin typeface="Arial" charset="0"/>
                <a:ea typeface="Arial" charset="0"/>
                <a:cs typeface="Arial" charset="0"/>
              </a:rPr>
              <a:t>haben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422729" y="182622"/>
            <a:ext cx="11373680" cy="508000"/>
          </a:xfrm>
        </p:spPr>
        <p:txBody>
          <a:bodyPr/>
          <a:lstStyle/>
          <a:p>
            <a:r>
              <a:rPr lang="de-DE"/>
              <a:t>CO₂-Kompensation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855175" y="169430"/>
            <a:ext cx="4188142" cy="442093"/>
          </a:xfrm>
        </p:spPr>
        <p:txBody>
          <a:bodyPr/>
          <a:lstStyle/>
          <a:p>
            <a:r>
              <a:rPr lang="de-CH" dirty="0" smtClean="0"/>
              <a:t>Folie ist Eigentum von </a:t>
            </a:r>
            <a:r>
              <a:rPr lang="de-CH" dirty="0" err="1" smtClean="0"/>
              <a:t>myClimate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90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1462952"/>
            <a:ext cx="3789988" cy="38090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748" y="245660"/>
            <a:ext cx="6201750" cy="4515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685800" indent="-6858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+mj-ea"/>
                <a:cs typeface="+mj-cs"/>
              </a:rPr>
              <a:t>Caps </a:t>
            </a:r>
            <a:r>
              <a:rPr lang="en-US" sz="2400" dirty="0" err="1">
                <a:latin typeface="+mj-lt"/>
                <a:ea typeface="+mj-ea"/>
                <a:cs typeface="+mj-cs"/>
              </a:rPr>
              <a:t>haben</a:t>
            </a:r>
            <a:r>
              <a:rPr lang="en-US" sz="2400" dirty="0">
                <a:latin typeface="+mj-lt"/>
                <a:ea typeface="+mj-ea"/>
                <a:cs typeface="+mj-cs"/>
              </a:rPr>
              <a:t> “</a:t>
            </a:r>
            <a:r>
              <a:rPr lang="en-US" sz="2400" dirty="0" err="1">
                <a:latin typeface="+mj-lt"/>
                <a:ea typeface="+mj-ea"/>
                <a:cs typeface="+mj-cs"/>
              </a:rPr>
              <a:t>Vereinsrechner</a:t>
            </a:r>
            <a:r>
              <a:rPr lang="en-US" sz="2400" dirty="0">
                <a:latin typeface="+mj-lt"/>
                <a:ea typeface="+mj-ea"/>
                <a:cs typeface="+mj-cs"/>
              </a:rPr>
              <a:t>”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angestossen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685800" indent="-6858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+mj-ea"/>
                <a:cs typeface="+mj-cs"/>
              </a:rPr>
              <a:t>Dieser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erlaubt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eine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Ist-Aufnahme</a:t>
            </a:r>
            <a:r>
              <a:rPr lang="en-US" sz="2400" dirty="0">
                <a:latin typeface="+mj-lt"/>
                <a:ea typeface="+mj-ea"/>
                <a:cs typeface="+mj-cs"/>
              </a:rPr>
              <a:t> für </a:t>
            </a:r>
            <a:r>
              <a:rPr lang="en-US" sz="2400" dirty="0" err="1">
                <a:latin typeface="+mj-lt"/>
                <a:ea typeface="+mj-ea"/>
                <a:cs typeface="+mj-cs"/>
              </a:rPr>
              <a:t>uns</a:t>
            </a:r>
            <a:r>
              <a:rPr lang="en-US" sz="2400" dirty="0">
                <a:latin typeface="+mj-lt"/>
                <a:ea typeface="+mj-ea"/>
                <a:cs typeface="+mj-cs"/>
              </a:rPr>
              <a:t> und für alle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anderen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Vereine</a:t>
            </a:r>
            <a:r>
              <a:rPr lang="en-US" sz="2400" dirty="0">
                <a:latin typeface="+mj-lt"/>
                <a:ea typeface="+mj-ea"/>
                <a:cs typeface="+mj-cs"/>
              </a:rPr>
              <a:t>. Der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Rechner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zeigt</a:t>
            </a:r>
            <a:r>
              <a:rPr lang="en-US" sz="2400" dirty="0">
                <a:latin typeface="+mj-lt"/>
                <a:ea typeface="+mj-ea"/>
                <a:cs typeface="+mj-cs"/>
              </a:rPr>
              <a:t> auf, wo das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grösste</a:t>
            </a:r>
            <a:r>
              <a:rPr lang="en-US" sz="2400" dirty="0">
                <a:latin typeface="+mj-lt"/>
                <a:ea typeface="+mj-ea"/>
                <a:cs typeface="+mj-cs"/>
              </a:rPr>
              <a:t> Potential </a:t>
            </a:r>
            <a:r>
              <a:rPr lang="en-US" sz="2400" dirty="0" err="1">
                <a:latin typeface="+mj-lt"/>
                <a:ea typeface="+mj-ea"/>
                <a:cs typeface="+mj-cs"/>
              </a:rPr>
              <a:t>zur</a:t>
            </a:r>
            <a:r>
              <a:rPr lang="en-US" sz="2400" dirty="0">
                <a:latin typeface="+mj-lt"/>
                <a:ea typeface="+mj-ea"/>
                <a:cs typeface="+mj-cs"/>
              </a:rPr>
              <a:t> CO2-Einsparung </a:t>
            </a:r>
            <a:r>
              <a:rPr lang="en-US" sz="2400" dirty="0" err="1">
                <a:latin typeface="+mj-lt"/>
                <a:ea typeface="+mj-ea"/>
                <a:cs typeface="+mj-cs"/>
              </a:rPr>
              <a:t>liegt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685800" indent="-6858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  <a:ea typeface="+mj-ea"/>
                <a:cs typeface="+mj-cs"/>
              </a:rPr>
              <a:t>Report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erleichtert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Einstieg</a:t>
            </a:r>
            <a:r>
              <a:rPr lang="en-US" sz="2400" dirty="0">
                <a:latin typeface="+mj-lt"/>
                <a:ea typeface="+mj-ea"/>
                <a:cs typeface="+mj-cs"/>
              </a:rPr>
              <a:t> ins Thema</a:t>
            </a:r>
          </a:p>
          <a:p>
            <a:pPr marL="685800" indent="-6858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+mj-lt"/>
                <a:ea typeface="+mj-ea"/>
                <a:cs typeface="+mj-cs"/>
              </a:rPr>
              <a:t>Rechner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als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Ausgangspunkt</a:t>
            </a:r>
            <a:r>
              <a:rPr lang="en-US" sz="2400" dirty="0">
                <a:latin typeface="+mj-lt"/>
                <a:ea typeface="+mj-ea"/>
                <a:cs typeface="+mj-cs"/>
              </a:rPr>
              <a:t> für </a:t>
            </a:r>
            <a:r>
              <a:rPr lang="en-US" sz="2400" dirty="0" err="1">
                <a:latin typeface="+mj-lt"/>
                <a:ea typeface="+mj-ea"/>
                <a:cs typeface="+mj-cs"/>
              </a:rPr>
              <a:t>weitere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Massnahmen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685800" indent="-68580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+mj-lt"/>
                <a:ea typeface="+mj-ea"/>
                <a:cs typeface="+mj-cs"/>
              </a:rPr>
              <a:t>Swissunihockey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verleiht</a:t>
            </a:r>
            <a:r>
              <a:rPr lang="en-US" sz="2400" dirty="0">
                <a:latin typeface="+mj-lt"/>
                <a:ea typeface="+mj-ea"/>
                <a:cs typeface="+mj-cs"/>
              </a:rPr>
              <a:t> “Green Goal Award” an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Vereine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gestützt</a:t>
            </a:r>
            <a:r>
              <a:rPr lang="en-US" sz="2400" dirty="0">
                <a:latin typeface="+mj-lt"/>
                <a:ea typeface="+mj-ea"/>
                <a:cs typeface="+mj-cs"/>
              </a:rPr>
              <a:t> auf </a:t>
            </a:r>
            <a:r>
              <a:rPr lang="en-US" sz="2400" dirty="0" err="1">
                <a:latin typeface="+mj-lt"/>
                <a:ea typeface="+mj-ea"/>
                <a:cs typeface="+mj-cs"/>
              </a:rPr>
              <a:t>eingereichte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Projekte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nach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Ausfüllen</a:t>
            </a:r>
            <a:r>
              <a:rPr lang="en-US" sz="2400" dirty="0">
                <a:latin typeface="+mj-lt"/>
                <a:ea typeface="+mj-ea"/>
                <a:cs typeface="+mj-cs"/>
              </a:rPr>
              <a:t> des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Vereinsrechners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362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447FEF8-C302-6E30-6E8F-9A6CA765A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4" r="9724"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1F5F532-D862-3FA8-534C-276EBA06E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43" b="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4958D2-46CF-F0F2-0A73-80C3A1DB57B8}"/>
              </a:ext>
            </a:extLst>
          </p:cNvPr>
          <p:cNvCxnSpPr>
            <a:cxnSpLocks/>
          </p:cNvCxnSpPr>
          <p:nvPr/>
        </p:nvCxnSpPr>
        <p:spPr>
          <a:xfrm>
            <a:off x="6195375" y="391886"/>
            <a:ext cx="0" cy="6078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" y="540780"/>
            <a:ext cx="2660716" cy="26740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74912" y="1769498"/>
            <a:ext cx="5237780" cy="2871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Wichtig</a:t>
            </a:r>
            <a:r>
              <a:rPr lang="en-US" sz="2400" dirty="0">
                <a:latin typeface="+mj-lt"/>
                <a:ea typeface="+mj-ea"/>
                <a:cs typeface="+mj-cs"/>
              </a:rPr>
              <a:t>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+mj-lt"/>
                <a:ea typeface="+mj-ea"/>
                <a:cs typeface="+mj-cs"/>
              </a:rPr>
              <a:t>Einsatz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im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Klimaschutz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bietet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Angriffsfläche</a:t>
            </a:r>
            <a:r>
              <a:rPr lang="en-US" sz="2400" dirty="0">
                <a:latin typeface="+mj-lt"/>
                <a:ea typeface="+mj-ea"/>
                <a:cs typeface="+mj-cs"/>
              </a:rPr>
              <a:t> (</a:t>
            </a:r>
            <a:r>
              <a:rPr lang="en-US" sz="2400" dirty="0" err="1">
                <a:latin typeface="+mj-lt"/>
                <a:ea typeface="+mj-ea"/>
                <a:cs typeface="+mj-cs"/>
              </a:rPr>
              <a:t>keiner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lebt</a:t>
            </a:r>
            <a:r>
              <a:rPr lang="en-US" sz="2400" dirty="0">
                <a:latin typeface="+mj-lt"/>
                <a:ea typeface="+mj-ea"/>
                <a:cs typeface="+mj-cs"/>
              </a:rPr>
              <a:t> 100%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nachhaltig</a:t>
            </a:r>
            <a:r>
              <a:rPr lang="en-US" sz="2400" dirty="0">
                <a:latin typeface="+mj-lt"/>
                <a:ea typeface="+mj-ea"/>
                <a:cs typeface="+mj-cs"/>
              </a:rPr>
              <a:t>)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+mj-lt"/>
                <a:ea typeface="+mj-ea"/>
                <a:cs typeface="+mj-cs"/>
              </a:rPr>
              <a:t>Nichts</a:t>
            </a:r>
            <a:r>
              <a:rPr lang="en-US" sz="2400" dirty="0">
                <a:latin typeface="+mj-lt"/>
                <a:ea typeface="+mj-ea"/>
                <a:cs typeface="+mj-cs"/>
              </a:rPr>
              <a:t> tun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ist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nicht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besser</a:t>
            </a:r>
            <a:r>
              <a:rPr lang="en-US" sz="2400" dirty="0">
                <a:latin typeface="+mj-lt"/>
                <a:ea typeface="+mj-ea"/>
                <a:cs typeface="+mj-cs"/>
              </a:rPr>
              <a:t>!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094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931A033E-167D-5A5C-D981-6F5CE9E5D004}"/>
              </a:ext>
            </a:extLst>
          </p:cNvPr>
          <p:cNvSpPr txBox="1"/>
          <p:nvPr/>
        </p:nvSpPr>
        <p:spPr>
          <a:xfrm>
            <a:off x="701040" y="3429000"/>
            <a:ext cx="107899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welcher Kilometer-Zahl rechnet myClimate im «Vereinsrechner» für eine Autofahrt ins Training?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(zwei Nachkommastellen)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Zettel mit Zahl (Y,XX) und Vorname &amp; Name einwerfen.</a:t>
            </a:r>
            <a:endParaRPr lang="en-CH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B17C0131-2E39-D90C-01F1-6A3ACEADE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" r="-2" b="-2"/>
          <a:stretch/>
        </p:blipFill>
        <p:spPr>
          <a:xfrm>
            <a:off x="417887" y="654718"/>
            <a:ext cx="2410692" cy="240340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CE39E400-BE48-D694-589E-A279C1625C63}"/>
              </a:ext>
            </a:extLst>
          </p:cNvPr>
          <p:cNvSpPr txBox="1"/>
          <p:nvPr/>
        </p:nvSpPr>
        <p:spPr>
          <a:xfrm>
            <a:off x="3548873" y="1001973"/>
            <a:ext cx="3930100" cy="1570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Wettbewerb</a:t>
            </a:r>
            <a:endParaRPr lang="en-CH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CE39E400-BE48-D694-589E-A279C1625C63}"/>
              </a:ext>
            </a:extLst>
          </p:cNvPr>
          <p:cNvSpPr txBox="1"/>
          <p:nvPr/>
        </p:nvSpPr>
        <p:spPr>
          <a:xfrm>
            <a:off x="7219764" y="168849"/>
            <a:ext cx="5229922" cy="1570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4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Nachtrag: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35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Richtige Antwort: </a:t>
            </a:r>
            <a:r>
              <a:rPr lang="de-CH" sz="35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7,31km</a:t>
            </a:r>
            <a:endParaRPr lang="en-CH" sz="35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4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 descr="A hand holding a light bulb&#10;&#10;Description automatically generated with medium confidence">
            <a:extLst>
              <a:ext uri="{FF2B5EF4-FFF2-40B4-BE49-F238E27FC236}">
                <a16:creationId xmlns:a16="http://schemas.microsoft.com/office/drawing/2014/main" id="{AEC0C991-810E-4374-A82B-4DDE2A08F8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77" y="-414574"/>
            <a:ext cx="12292553" cy="81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1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1462952"/>
            <a:ext cx="3789988" cy="38090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3052" y="1187285"/>
            <a:ext cx="6201750" cy="30723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Die Caps </a:t>
            </a:r>
            <a:r>
              <a:rPr lang="en-US" sz="5400" dirty="0" err="1">
                <a:latin typeface="+mj-lt"/>
                <a:ea typeface="+mj-ea"/>
                <a:cs typeface="+mj-cs"/>
              </a:rPr>
              <a:t>sind</a:t>
            </a:r>
            <a:r>
              <a:rPr lang="en-US" sz="5400" dirty="0">
                <a:latin typeface="+mj-lt"/>
                <a:ea typeface="+mj-ea"/>
                <a:cs typeface="+mj-cs"/>
              </a:rPr>
              <a:t> der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erste</a:t>
            </a:r>
            <a:r>
              <a:rPr lang="en-US" sz="5400" b="1" dirty="0">
                <a:latin typeface="+mj-lt"/>
                <a:ea typeface="+mj-ea"/>
                <a:cs typeface="+mj-cs"/>
              </a:rPr>
              <a:t> Schweizer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Sportverein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>
                <a:latin typeface="+mj-lt"/>
                <a:ea typeface="+mj-ea"/>
                <a:cs typeface="+mj-cs"/>
              </a:rPr>
              <a:t>(</a:t>
            </a:r>
            <a:r>
              <a:rPr lang="en-US" sz="5400" dirty="0" err="1">
                <a:latin typeface="+mj-lt"/>
                <a:ea typeface="+mj-ea"/>
                <a:cs typeface="+mj-cs"/>
              </a:rPr>
              <a:t>sportartenübergreifend</a:t>
            </a:r>
            <a:r>
              <a:rPr lang="en-US" sz="5400" dirty="0">
                <a:latin typeface="+mj-lt"/>
                <a:ea typeface="+mj-ea"/>
                <a:cs typeface="+mj-cs"/>
              </a:rPr>
              <a:t>!) der </a:t>
            </a:r>
            <a:r>
              <a:rPr lang="en-US" sz="5400" dirty="0" err="1">
                <a:latin typeface="+mj-lt"/>
                <a:ea typeface="+mj-ea"/>
                <a:cs typeface="+mj-cs"/>
              </a:rPr>
              <a:t>der</a:t>
            </a:r>
            <a:r>
              <a:rPr lang="en-US" sz="5400" dirty="0">
                <a:latin typeface="+mj-lt"/>
                <a:ea typeface="+mj-ea"/>
                <a:cs typeface="+mj-cs"/>
              </a:rPr>
              <a:t> UN-</a:t>
            </a:r>
            <a:r>
              <a:rPr lang="en-US" sz="5400" dirty="0" err="1">
                <a:latin typeface="+mj-lt"/>
                <a:ea typeface="+mj-ea"/>
                <a:cs typeface="+mj-cs"/>
              </a:rPr>
              <a:t>Klimaschutzinitiative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beigetreten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ist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C6E08-8450-F22F-B8AF-EFFDEA0C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36" y="209478"/>
            <a:ext cx="3790978" cy="14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5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" y="540780"/>
            <a:ext cx="2660716" cy="26740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74912" y="1769498"/>
            <a:ext cx="5237780" cy="2871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Beitritt</a:t>
            </a:r>
            <a:r>
              <a:rPr lang="en-US" sz="2000" dirty="0"/>
              <a:t> </a:t>
            </a:r>
            <a:r>
              <a:rPr lang="en-US" sz="2000" dirty="0" err="1"/>
              <a:t>verpflichtet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Prinzipien</a:t>
            </a:r>
            <a:r>
              <a:rPr lang="en-US" sz="2000" dirty="0"/>
              <a:t>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Undertake </a:t>
            </a:r>
            <a:r>
              <a:rPr lang="en-US" sz="2000" b="1" dirty="0"/>
              <a:t>systematic efforts</a:t>
            </a:r>
            <a:r>
              <a:rPr lang="en-US" sz="2000" dirty="0"/>
              <a:t> to promote greater environmental responsibility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Reduce</a:t>
            </a:r>
            <a:r>
              <a:rPr lang="en-US" sz="2000" dirty="0"/>
              <a:t> overall climate impact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Educate</a:t>
            </a:r>
            <a:r>
              <a:rPr lang="en-US" sz="2000" dirty="0"/>
              <a:t> for climate action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Promote</a:t>
            </a:r>
            <a:r>
              <a:rPr lang="en-US" sz="2000" dirty="0"/>
              <a:t> sustainable and responsible consumption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Advocate</a:t>
            </a:r>
            <a:r>
              <a:rPr lang="en-US" sz="2000" dirty="0"/>
              <a:t> for climate action through communication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82149-1E75-59A4-9B91-92519916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9" y="4490533"/>
            <a:ext cx="3790978" cy="14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1462952"/>
            <a:ext cx="3789988" cy="38090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4847" y="918343"/>
            <a:ext cx="6201750" cy="333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Unsere</a:t>
            </a:r>
            <a:r>
              <a:rPr lang="en-US" sz="5400" dirty="0">
                <a:latin typeface="+mj-lt"/>
                <a:ea typeface="+mj-ea"/>
                <a:cs typeface="+mj-cs"/>
              </a:rPr>
              <a:t> “</a:t>
            </a:r>
            <a:r>
              <a:rPr lang="en-US" sz="5400" dirty="0" err="1">
                <a:latin typeface="+mj-lt"/>
                <a:ea typeface="+mj-ea"/>
                <a:cs typeface="+mj-cs"/>
              </a:rPr>
              <a:t>Reise</a:t>
            </a:r>
            <a:r>
              <a:rPr lang="en-US" sz="5400" dirty="0">
                <a:latin typeface="+mj-lt"/>
                <a:ea typeface="+mj-ea"/>
                <a:cs typeface="+mj-cs"/>
              </a:rPr>
              <a:t>”:</a:t>
            </a:r>
          </a:p>
          <a:p>
            <a:pPr marL="357188" indent="-357188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5400" dirty="0" err="1">
                <a:latin typeface="+mj-lt"/>
                <a:ea typeface="+mj-ea"/>
                <a:cs typeface="+mj-cs"/>
              </a:rPr>
              <a:t>Erstellung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Nachhaltigkeitsprogramm</a:t>
            </a:r>
            <a:endParaRPr lang="en-US" sz="5400" dirty="0">
              <a:latin typeface="+mj-lt"/>
              <a:ea typeface="+mj-ea"/>
              <a:cs typeface="+mj-cs"/>
            </a:endParaRPr>
          </a:p>
          <a:p>
            <a:pPr marL="357188" indent="-357188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Ernennung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Nachhaltigkeitsbeauftragte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57188" indent="-357188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Hauptproblem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Ist-Zustand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/ wo fallen die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meisten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Emissionen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an?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Mehr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dazu</a:t>
            </a:r>
            <a:r>
              <a:rPr lang="en-US" sz="5400" dirty="0">
                <a:latin typeface="+mj-lt"/>
                <a:ea typeface="+mj-ea"/>
                <a:cs typeface="+mj-cs"/>
              </a:rPr>
              <a:t>: “Blog” auf berncapitals.ch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887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A8920A4-63F7-D01E-7062-62829831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04" y="2452254"/>
            <a:ext cx="4218656" cy="22042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9AAAF8-A9FB-F758-670A-88B35C1A7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775940"/>
            <a:ext cx="3537345" cy="12999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E5BDBFF7-4721-A29D-DA79-C0B83561F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2682936"/>
            <a:ext cx="3517120" cy="14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7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451" y="1617879"/>
            <a:ext cx="9739617" cy="5057499"/>
          </a:xfrm>
          <a:prstGeom prst="rect">
            <a:avLst/>
          </a:prstGeom>
        </p:spPr>
      </p:pic>
      <p:cxnSp>
        <p:nvCxnSpPr>
          <p:cNvPr id="13" name="Gerade Verbindung 12"/>
          <p:cNvCxnSpPr>
            <a:cxnSpLocks/>
            <a:endCxn id="61" idx="0"/>
          </p:cNvCxnSpPr>
          <p:nvPr/>
        </p:nvCxnSpPr>
        <p:spPr bwMode="auto">
          <a:xfrm>
            <a:off x="6092735" y="1833312"/>
            <a:ext cx="0" cy="167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D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3895818" y="3409177"/>
            <a:ext cx="227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Hauptsitz: Zürich, Schweiz</a:t>
            </a:r>
          </a:p>
        </p:txBody>
      </p:sp>
      <p:cxnSp>
        <p:nvCxnSpPr>
          <p:cNvPr id="17" name="Gerade Verbindung 16"/>
          <p:cNvCxnSpPr/>
          <p:nvPr/>
        </p:nvCxnSpPr>
        <p:spPr bwMode="auto">
          <a:xfrm flipH="1">
            <a:off x="6173005" y="3129845"/>
            <a:ext cx="3357" cy="27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148653" y="3394048"/>
            <a:ext cx="54000" cy="54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 flipH="1">
            <a:off x="6173004" y="3129845"/>
            <a:ext cx="672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6038735" y="3509673"/>
            <a:ext cx="108000" cy="108000"/>
          </a:xfrm>
          <a:prstGeom prst="ellipse">
            <a:avLst/>
          </a:prstGeom>
          <a:solidFill>
            <a:srgbClr val="004D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Stiftung </a:t>
            </a:r>
            <a:r>
              <a:rPr lang="de-DE" err="1"/>
              <a:t>myclimate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Non-profit, ETH-</a:t>
            </a:r>
            <a:r>
              <a:rPr lang="de-CH" dirty="0" err="1"/>
              <a:t>Spinoff</a:t>
            </a:r>
            <a:r>
              <a:rPr lang="de-CH" dirty="0"/>
              <a:t>, gegründet 2002</a:t>
            </a:r>
            <a:endParaRPr lang="de-DE" dirty="0"/>
          </a:p>
        </p:txBody>
      </p:sp>
      <p:sp>
        <p:nvSpPr>
          <p:cNvPr id="91" name="Oval 90"/>
          <p:cNvSpPr/>
          <p:nvPr/>
        </p:nvSpPr>
        <p:spPr bwMode="auto">
          <a:xfrm>
            <a:off x="6845516" y="4730752"/>
            <a:ext cx="54000" cy="54000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749884" y="4681290"/>
            <a:ext cx="54000" cy="54000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8" name="Gerade Verbindung 97"/>
          <p:cNvCxnSpPr/>
          <p:nvPr/>
        </p:nvCxnSpPr>
        <p:spPr bwMode="auto">
          <a:xfrm>
            <a:off x="6091799" y="3586289"/>
            <a:ext cx="0" cy="1495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D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flipV="1">
            <a:off x="4042116" y="5082198"/>
            <a:ext cx="2049683" cy="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D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4005830" y="5055198"/>
            <a:ext cx="54000" cy="54000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5" name="Gerade Verbindung 104"/>
          <p:cNvCxnSpPr>
            <a:endCxn id="91" idx="2"/>
          </p:cNvCxnSpPr>
          <p:nvPr/>
        </p:nvCxnSpPr>
        <p:spPr bwMode="auto">
          <a:xfrm>
            <a:off x="6089908" y="4757752"/>
            <a:ext cx="755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D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Gerade Verbindung 105"/>
          <p:cNvCxnSpPr>
            <a:endCxn id="93" idx="4"/>
          </p:cNvCxnSpPr>
          <p:nvPr/>
        </p:nvCxnSpPr>
        <p:spPr bwMode="auto">
          <a:xfrm flipV="1">
            <a:off x="6776884" y="4735290"/>
            <a:ext cx="0" cy="22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D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7" name="Bild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985" y="4146628"/>
            <a:ext cx="1327223" cy="424800"/>
          </a:xfrm>
          <a:prstGeom prst="rect">
            <a:avLst/>
          </a:prstGeom>
        </p:spPr>
      </p:pic>
      <p:sp>
        <p:nvSpPr>
          <p:cNvPr id="108" name="Textfeld 107"/>
          <p:cNvSpPr txBox="1"/>
          <p:nvPr/>
        </p:nvSpPr>
        <p:spPr>
          <a:xfrm>
            <a:off x="6767735" y="1327688"/>
            <a:ext cx="280940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b="1" dirty="0">
                <a:solidFill>
                  <a:schemeClr val="accent3"/>
                </a:solidFill>
                <a:latin typeface="Arial"/>
                <a:ea typeface="Arial" charset="0"/>
                <a:cs typeface="Arial"/>
              </a:rPr>
              <a:t>Weltweit &gt; 120 Mitarbeitende</a:t>
            </a:r>
          </a:p>
        </p:txBody>
      </p:sp>
      <p:cxnSp>
        <p:nvCxnSpPr>
          <p:cNvPr id="31" name="Gerade Verbindung 27"/>
          <p:cNvCxnSpPr>
            <a:cxnSpLocks/>
          </p:cNvCxnSpPr>
          <p:nvPr/>
        </p:nvCxnSpPr>
        <p:spPr bwMode="auto">
          <a:xfrm>
            <a:off x="6240569" y="2456782"/>
            <a:ext cx="0" cy="585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Bild 29" descr="zero-mission-rgb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96" y="2276744"/>
            <a:ext cx="1538402" cy="324000"/>
          </a:xfrm>
          <a:prstGeom prst="rect">
            <a:avLst/>
          </a:prstGeom>
        </p:spPr>
      </p:pic>
      <p:cxnSp>
        <p:nvCxnSpPr>
          <p:cNvPr id="33" name="Gerade Verbindung 88"/>
          <p:cNvCxnSpPr/>
          <p:nvPr/>
        </p:nvCxnSpPr>
        <p:spPr bwMode="auto">
          <a:xfrm flipH="1">
            <a:off x="6240569" y="2456782"/>
            <a:ext cx="5363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84"/>
          <p:cNvSpPr/>
          <p:nvPr/>
        </p:nvSpPr>
        <p:spPr bwMode="auto">
          <a:xfrm>
            <a:off x="6217647" y="2999539"/>
            <a:ext cx="54000" cy="54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7" y="4800478"/>
            <a:ext cx="3095304" cy="1741541"/>
          </a:xfrm>
          <a:prstGeom prst="rect">
            <a:avLst/>
          </a:prstGeom>
        </p:spPr>
      </p:pic>
      <p:pic>
        <p:nvPicPr>
          <p:cNvPr id="38" name="Bild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884" y="2785496"/>
            <a:ext cx="1647015" cy="684145"/>
          </a:xfrm>
          <a:prstGeom prst="rect">
            <a:avLst/>
          </a:prstGeom>
        </p:spPr>
      </p:pic>
      <p:sp>
        <p:nvSpPr>
          <p:cNvPr id="40" name="Textfeld 107"/>
          <p:cNvSpPr txBox="1"/>
          <p:nvPr/>
        </p:nvSpPr>
        <p:spPr>
          <a:xfrm>
            <a:off x="6767736" y="1546266"/>
            <a:ext cx="270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Umsatz 2020: CHF 28 Millionen</a:t>
            </a:r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42149FE1-3066-0B4A-92E8-65E209AE290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3922" y="4390037"/>
            <a:ext cx="8662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42DADDA3-DAE7-674B-B2EC-EEA2F0788971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3922" y="3609389"/>
            <a:ext cx="0" cy="780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856C5D1-1FAD-9A49-9272-2156EFA70BCD}"/>
              </a:ext>
            </a:extLst>
          </p:cNvPr>
          <p:cNvSpPr/>
          <p:nvPr/>
        </p:nvSpPr>
        <p:spPr bwMode="auto">
          <a:xfrm>
            <a:off x="5996922" y="3582389"/>
            <a:ext cx="54000" cy="54000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6" name="Bild 14">
            <a:extLst>
              <a:ext uri="{FF2B5EF4-FFF2-40B4-BE49-F238E27FC236}">
                <a16:creationId xmlns:a16="http://schemas.microsoft.com/office/drawing/2014/main" id="{C799AB91-80C9-8B49-B1A8-F5DEBE8A1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720" y="1215543"/>
            <a:ext cx="1647015" cy="684145"/>
          </a:xfrm>
          <a:prstGeom prst="rect">
            <a:avLst/>
          </a:prstGeom>
        </p:spPr>
      </p:pic>
      <p:cxnSp>
        <p:nvCxnSpPr>
          <p:cNvPr id="51" name="Gerade Verbindung 34">
            <a:extLst>
              <a:ext uri="{FF2B5EF4-FFF2-40B4-BE49-F238E27FC236}">
                <a16:creationId xmlns:a16="http://schemas.microsoft.com/office/drawing/2014/main" id="{B17E0A3D-D760-474F-8DA2-A61FA37573A3}"/>
              </a:ext>
            </a:extLst>
          </p:cNvPr>
          <p:cNvCxnSpPr/>
          <p:nvPr/>
        </p:nvCxnSpPr>
        <p:spPr bwMode="auto">
          <a:xfrm flipV="1">
            <a:off x="6216421" y="3553486"/>
            <a:ext cx="0" cy="6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2" name="Gerade Verbindung 35">
            <a:extLst>
              <a:ext uri="{FF2B5EF4-FFF2-40B4-BE49-F238E27FC236}">
                <a16:creationId xmlns:a16="http://schemas.microsoft.com/office/drawing/2014/main" id="{ACF7CC7F-8104-41E9-81B0-AC0A34932541}"/>
              </a:ext>
            </a:extLst>
          </p:cNvPr>
          <p:cNvCxnSpPr/>
          <p:nvPr/>
        </p:nvCxnSpPr>
        <p:spPr bwMode="auto">
          <a:xfrm flipV="1">
            <a:off x="5402034" y="4155148"/>
            <a:ext cx="8112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Bild 4">
            <a:extLst>
              <a:ext uri="{FF2B5EF4-FFF2-40B4-BE49-F238E27FC236}">
                <a16:creationId xmlns:a16="http://schemas.microsoft.com/office/drawing/2014/main" id="{F4B1C11E-8D01-4690-8701-73A18DF7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34" y="3732873"/>
            <a:ext cx="1649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855175" y="169430"/>
            <a:ext cx="4188142" cy="442093"/>
          </a:xfrm>
        </p:spPr>
        <p:txBody>
          <a:bodyPr/>
          <a:lstStyle/>
          <a:p>
            <a:r>
              <a:rPr lang="de-CH" dirty="0" smtClean="0"/>
              <a:t>Folie ist Eigentum von </a:t>
            </a:r>
            <a:r>
              <a:rPr lang="de-CH" dirty="0" err="1" smtClean="0"/>
              <a:t>myClimate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1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altLang="de-DE"/>
              <a:t>Vision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Net-zero Society</a:t>
            </a:r>
          </a:p>
        </p:txBody>
      </p:sp>
      <p:sp>
        <p:nvSpPr>
          <p:cNvPr id="18" name="Textplatzhalter 1"/>
          <p:cNvSpPr txBox="1">
            <a:spLocks/>
          </p:cNvSpPr>
          <p:nvPr/>
        </p:nvSpPr>
        <p:spPr>
          <a:xfrm>
            <a:off x="422728" y="1287463"/>
            <a:ext cx="7297206" cy="48285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altLang="de-DE" sz="4400">
                <a:latin typeface="Arial" charset="0"/>
                <a:ea typeface="Arial" charset="0"/>
                <a:cs typeface="Arial" charset="0"/>
              </a:rPr>
              <a:t>Gemeinsam zum Ziel: </a:t>
            </a:r>
          </a:p>
          <a:p>
            <a:pPr marL="0" indent="0">
              <a:buNone/>
            </a:pPr>
            <a:r>
              <a:rPr lang="de-CH" sz="4400">
                <a:latin typeface="Arial" charset="0"/>
                <a:ea typeface="Arial" charset="0"/>
                <a:cs typeface="Arial" charset="0"/>
              </a:rPr>
              <a:t>0,6 Tonnen CO₂</a:t>
            </a:r>
            <a:endParaRPr lang="de-CH" sz="4400" baseline="-250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de-CH" sz="4400">
                <a:latin typeface="Arial" charset="0"/>
                <a:ea typeface="Arial" charset="0"/>
                <a:cs typeface="Arial" charset="0"/>
              </a:rPr>
              <a:t>pro Person</a:t>
            </a:r>
            <a:r>
              <a:rPr lang="de-CH" altLang="de-DE" sz="440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11" y="1805295"/>
            <a:ext cx="2249884" cy="168741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315" y="846868"/>
            <a:ext cx="4629094" cy="434871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204" y="945931"/>
            <a:ext cx="4120756" cy="3077929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988" y="1511115"/>
            <a:ext cx="1530809" cy="4604871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855175" y="169430"/>
            <a:ext cx="4188142" cy="442093"/>
          </a:xfrm>
        </p:spPr>
        <p:txBody>
          <a:bodyPr/>
          <a:lstStyle/>
          <a:p>
            <a:r>
              <a:rPr lang="de-CH" dirty="0" smtClean="0"/>
              <a:t>Folie ist Eigentum von </a:t>
            </a:r>
            <a:r>
              <a:rPr lang="de-CH" dirty="0" err="1" smtClean="0"/>
              <a:t>myClimate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de-DE"/>
              <a:t>CO</a:t>
            </a:r>
            <a:r>
              <a:rPr lang="de-DE" baseline="-25000"/>
              <a:t>2</a:t>
            </a:r>
            <a:r>
              <a:rPr lang="de-DE"/>
              <a:t> ist unabdingbar für das Leben auf der Erde </a:t>
            </a:r>
            <a:r>
              <a:rPr lang="de-DE" sz="2600">
                <a:sym typeface="Wingdings" pitchFamily="2" charset="2"/>
              </a:rPr>
              <a:t> ohne CO</a:t>
            </a:r>
            <a:r>
              <a:rPr lang="de-DE" sz="2600" baseline="-25000">
                <a:sym typeface="Wingdings" pitchFamily="2" charset="2"/>
              </a:rPr>
              <a:t>2 </a:t>
            </a:r>
            <a:r>
              <a:rPr lang="de-DE" sz="2600">
                <a:sym typeface="Wingdings" pitchFamily="2" charset="2"/>
              </a:rPr>
              <a:t>läge die globale Durchschnitts-temperatur bei</a:t>
            </a:r>
            <a:r>
              <a:rPr lang="de-DE" sz="2600"/>
              <a:t> –18 °C (anstelle von +15 °C)</a:t>
            </a:r>
          </a:p>
          <a:p>
            <a:endParaRPr lang="de-DE"/>
          </a:p>
          <a:p>
            <a:r>
              <a:rPr lang="de-DE"/>
              <a:t>Es gab und gibt natürliche Schwankungen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Aber: Seit Beginn der Industrialisierung sehen wir einen signifikanten Anstieg in der Atmosphäre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Diese vom Menschen verursachte Intensivierung des natürlichen Treibhausgaseffektes verändert unser Klima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Mit massiven Auswirkungen für die Menschen (und die Natur)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Der Klimawandel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ED272EF-4E44-2F41-A215-14C54D525C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0297" t="7583" r="38515" b="1686"/>
          <a:stretch/>
        </p:blipFill>
        <p:spPr>
          <a:xfrm>
            <a:off x="0" y="0"/>
            <a:ext cx="6096000" cy="6858001"/>
          </a:xfrm>
        </p:spPr>
      </p:pic>
      <p:sp>
        <p:nvSpPr>
          <p:cNvPr id="6" name="Textplatzhalter 15"/>
          <p:cNvSpPr txBox="1">
            <a:spLocks/>
          </p:cNvSpPr>
          <p:nvPr/>
        </p:nvSpPr>
        <p:spPr>
          <a:xfrm>
            <a:off x="7855175" y="169430"/>
            <a:ext cx="4188142" cy="442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Folie ist Eigentum von myClimate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meteoschweiz.admin.ch/content/meteoswiss/de/home/klima/klimawandel-schweiz/_jcr_content/content/textimage_4/image.mchimg.png/16100119574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9" y="1100720"/>
            <a:ext cx="9683071" cy="55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E5368D-1788-F34C-A516-9A1DCE444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Klimawandel in der Schweiz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7F2C6A-83B0-4942-ADE0-1280EB4EDC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Temperaturabweichungen seit 1864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B87374-501E-4DCE-9423-A49BF8524D6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7F68F3-4257-4C5C-B0D6-BB130C461D39}"/>
              </a:ext>
            </a:extLst>
          </p:cNvPr>
          <p:cNvSpPr/>
          <p:nvPr/>
        </p:nvSpPr>
        <p:spPr>
          <a:xfrm>
            <a:off x="9423400" y="6540500"/>
            <a:ext cx="1591440" cy="11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9135314" y="6425084"/>
            <a:ext cx="2876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hlinkClick r:id="rId4"/>
              </a:rPr>
              <a:t>Quelle: MeteoSchweiz (2020). </a:t>
            </a:r>
            <a:r>
              <a:rPr lang="de-CH" sz="900">
                <a:solidFill>
                  <a:srgbClr val="303030"/>
                </a:solidFill>
                <a:latin typeface="Arial" panose="020B0604020202020204"/>
                <a:hlinkClick r:id="rId4"/>
              </a:rPr>
              <a:t>Klimawandel Schweiz</a:t>
            </a:r>
            <a:endParaRPr kumimoji="0" lang="de-CH" sz="900" b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platzhalter 15"/>
          <p:cNvSpPr txBox="1">
            <a:spLocks/>
          </p:cNvSpPr>
          <p:nvPr/>
        </p:nvSpPr>
        <p:spPr>
          <a:xfrm>
            <a:off x="7855175" y="169430"/>
            <a:ext cx="4188142" cy="442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mtClean="0"/>
              <a:t>Folie ist Eigentum von myClimate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178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9a5458c0-a785-49a0-8361-e99e956b861b"/>
  <p:tag name="MIO_GUID" val="d6312214-9ad5-446a-b64a-0cd19e22a74e"/>
  <p:tag name="MIO_UPDATE" val="True"/>
  <p:tag name="MIO_VERSION" val="14.03.2022 08:46:01"/>
  <p:tag name="MIO_DBID" val="D2ADB5CE-4791-4BD6-A5B0-2150AF1FFAC7"/>
  <p:tag name="MIO_LASTDOWNLOADED" val="23.03.2022 21:00:14.313"/>
  <p:tag name="MIO_OBJECTNAME" val="Picture 76"/>
  <p:tag name="MIO_LASTEDITORNAME" val="Alexander Maurer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c-standard-2017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DD29F85-F467-4F9D-9CA1-3F2565F2314B}" vid="{F9B5D658-09B5-40D3-8D21-E299ABEDEC9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Breitbild</PresentationFormat>
  <Paragraphs>87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Avenir Next LT Pro Light</vt:lpstr>
      <vt:lpstr>Calibri</vt:lpstr>
      <vt:lpstr>Calibri Light</vt:lpstr>
      <vt:lpstr>Frutiger LT Com 45 Light</vt:lpstr>
      <vt:lpstr>Times New Roman</vt:lpstr>
      <vt:lpstr>Wingdings</vt:lpstr>
      <vt:lpstr>Office</vt:lpstr>
      <vt:lpstr>myc-standard-2017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Liebherr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Teuscher Mario (LIN)</dc:creator>
  <cp:lastModifiedBy>Teuscher Mario (LIN)</cp:lastModifiedBy>
  <cp:revision>22</cp:revision>
  <dcterms:created xsi:type="dcterms:W3CDTF">2022-03-23T18:15:58Z</dcterms:created>
  <dcterms:modified xsi:type="dcterms:W3CDTF">2022-07-20T18:59:29Z</dcterms:modified>
</cp:coreProperties>
</file>